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30275213" cy="42803763"/>
  <p:notesSz cx="7102475" cy="10233025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1490663" indent="-10334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2981325" indent="-20669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4473575" indent="-31019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5964238" indent="-41354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>
          <p15:clr>
            <a:srgbClr val="A4A3A4"/>
          </p15:clr>
        </p15:guide>
        <p15:guide id="2" pos="9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00"/>
    <a:srgbClr val="385D8A"/>
    <a:srgbClr val="B061B0"/>
    <a:srgbClr val="668000"/>
    <a:srgbClr val="A2B264"/>
    <a:srgbClr val="C3CE9C"/>
    <a:srgbClr val="008033"/>
    <a:srgbClr val="003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5" autoAdjust="0"/>
    <p:restoredTop sz="93447" autoAdjust="0"/>
  </p:normalViewPr>
  <p:slideViewPr>
    <p:cSldViewPr>
      <p:cViewPr>
        <p:scale>
          <a:sx n="10" d="100"/>
          <a:sy n="10" d="100"/>
        </p:scale>
        <p:origin x="2080" y="4"/>
      </p:cViewPr>
      <p:guideLst>
        <p:guide orient="horz" pos="13482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>
            <a:extLst>
              <a:ext uri="{FF2B5EF4-FFF2-40B4-BE49-F238E27FC236}">
                <a16:creationId xmlns:a16="http://schemas.microsoft.com/office/drawing/2014/main" id="{7F4A8FC9-D934-2599-B241-F0718F959AC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  <a:noFill/>
          <a:ln>
            <a:noFill/>
          </a:ln>
        </p:spPr>
        <p:txBody>
          <a:bodyPr vert="horz" wrap="square" lIns="94777" tIns="47393" rIns="94777" bIns="47393" numCol="1" anchor="t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3" name="Rectangle 1027">
            <a:extLst>
              <a:ext uri="{FF2B5EF4-FFF2-40B4-BE49-F238E27FC236}">
                <a16:creationId xmlns:a16="http://schemas.microsoft.com/office/drawing/2014/main" id="{5B9B305B-2F48-BC61-28CA-C1582253CD71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vert="horz" wrap="square" lIns="94777" tIns="47393" rIns="94777" bIns="47393" numCol="1" anchor="t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B7B70A5-0E3C-4EFA-A73E-7B85EAB2929C}" type="datetime1">
              <a:rPr lang="fr-FR" altLang="fr-FR"/>
              <a:pPr>
                <a:defRPr/>
              </a:pPr>
              <a:t>14/05/2025</a:t>
            </a:fld>
            <a:endParaRPr lang="fr-FR" altLang="fr-FR" dirty="0"/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7490FE7D-D41A-EE3E-3AC1-38B4011EA001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2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4777" tIns="47393" rIns="94777" bIns="47393" numCol="1" anchor="b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68342792-3C1E-638E-596F-F5431FDE7EC7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2" cy="512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4777" tIns="47393" rIns="94777" bIns="47393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A59F3D5-41DB-427A-A070-B875C22371EA}" type="slidenum">
              <a:rPr lang="fr-FR" altLang="fr-FR"/>
              <a:pPr>
                <a:defRPr/>
              </a:pPr>
              <a:t>‹Nº›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1B3425D-274F-79B7-0E0D-705AE7851A3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0490919-3E10-F026-CCCB-9AB972F0CC3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5CAD9DD-DD94-416A-B4AE-AF2CFC028099}" type="datetime1">
              <a:rPr lang="fr-FR" altLang="fr-FR"/>
              <a:pPr>
                <a:defRPr/>
              </a:pPr>
              <a:t>14/05/2025</a:t>
            </a:fld>
            <a:endParaRPr lang="fr-BE" altLang="fr-FR" dirty="0"/>
          </a:p>
        </p:txBody>
      </p:sp>
      <p:sp>
        <p:nvSpPr>
          <p:cNvPr id="2052" name="Espace réservé de l'image des diapositives 3">
            <a:extLst>
              <a:ext uri="{FF2B5EF4-FFF2-40B4-BE49-F238E27FC236}">
                <a16:creationId xmlns:a16="http://schemas.microsoft.com/office/drawing/2014/main" id="{B1EC4ECB-6660-A84A-907F-CCEB8A1B8E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193925" y="766763"/>
            <a:ext cx="2714625" cy="3838575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8C2368A7-ACC2-C89C-31D3-B1AE73392E8F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  <a:endParaRPr lang="fr-BE" alt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6E10BEE-ABDA-9ED7-E1BE-3D5186479A4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D179B8-F7E5-142D-FB2D-17D9B066584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11C67AA-AE25-4336-8FA5-392411AFF8A3}" type="slidenum">
              <a:rPr lang="fr-BE" altLang="fr-FR"/>
              <a:pPr>
                <a:defRPr/>
              </a:pPr>
              <a:t>‹Nº›</a:t>
            </a:fld>
            <a:endParaRPr lang="fr-BE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1300"/>
      </a:spcBef>
      <a:spcAft>
        <a:spcPct val="0"/>
      </a:spcAft>
      <a:defRPr lang="fr-FR" sz="3900" kern="1200">
        <a:solidFill>
          <a:srgbClr val="000000"/>
        </a:solidFill>
        <a:latin typeface="Calibri"/>
        <a:ea typeface="MS PGothic" panose="020B0600070205080204" pitchFamily="34" charset="-128"/>
        <a:cs typeface="ＭＳ Ｐゴシック" charset="0"/>
      </a:defRPr>
    </a:lvl1pPr>
    <a:lvl2pPr marL="1490663" lvl="1" algn="l" rtl="0" eaLnBrk="0" fontAlgn="base" hangingPunct="0">
      <a:spcBef>
        <a:spcPts val="1300"/>
      </a:spcBef>
      <a:spcAft>
        <a:spcPct val="0"/>
      </a:spcAft>
      <a:defRPr lang="fr-FR" sz="3900" kern="1200">
        <a:solidFill>
          <a:srgbClr val="000000"/>
        </a:solidFill>
        <a:latin typeface="Calibri"/>
        <a:ea typeface="MS PGothic" panose="020B0600070205080204" pitchFamily="34" charset="-128"/>
      </a:defRPr>
    </a:lvl2pPr>
    <a:lvl3pPr marL="2981325" lvl="2" algn="l" rtl="0" eaLnBrk="0" fontAlgn="base" hangingPunct="0">
      <a:spcBef>
        <a:spcPts val="1300"/>
      </a:spcBef>
      <a:spcAft>
        <a:spcPct val="0"/>
      </a:spcAft>
      <a:defRPr lang="fr-FR" sz="3900" kern="1200">
        <a:solidFill>
          <a:srgbClr val="000000"/>
        </a:solidFill>
        <a:latin typeface="Calibri"/>
        <a:ea typeface="MS PGothic" panose="020B0600070205080204" pitchFamily="34" charset="-128"/>
      </a:defRPr>
    </a:lvl3pPr>
    <a:lvl4pPr marL="4473575" lvl="3" algn="l" rtl="0" eaLnBrk="0" fontAlgn="base" hangingPunct="0">
      <a:spcBef>
        <a:spcPts val="1300"/>
      </a:spcBef>
      <a:spcAft>
        <a:spcPct val="0"/>
      </a:spcAft>
      <a:defRPr lang="fr-FR" sz="3900" kern="1200">
        <a:solidFill>
          <a:srgbClr val="000000"/>
        </a:solidFill>
        <a:latin typeface="Calibri"/>
        <a:ea typeface="MS PGothic" panose="020B0600070205080204" pitchFamily="34" charset="-128"/>
      </a:defRPr>
    </a:lvl4pPr>
    <a:lvl5pPr marL="5964238" lvl="4" algn="l" rtl="0" eaLnBrk="0" fontAlgn="base" hangingPunct="0">
      <a:spcBef>
        <a:spcPts val="1300"/>
      </a:spcBef>
      <a:spcAft>
        <a:spcPct val="0"/>
      </a:spcAft>
      <a:defRPr lang="fr-FR" sz="3900" kern="1200">
        <a:solidFill>
          <a:srgbClr val="000000"/>
        </a:solidFill>
        <a:latin typeface="Calibri"/>
        <a:ea typeface="MS PGothic" panose="020B0600070205080204" pitchFamily="34" charset="-128"/>
      </a:defRPr>
    </a:lvl5pPr>
    <a:lvl6pPr marL="7456932" algn="l" defTabSz="2982773" rtl="0" eaLnBrk="1" latinLnBrk="0" hangingPunct="1">
      <a:defRPr sz="3914" kern="1200">
        <a:solidFill>
          <a:schemeClr val="tx1"/>
        </a:solidFill>
        <a:latin typeface="+mn-lt"/>
        <a:ea typeface="+mn-ea"/>
        <a:cs typeface="+mn-cs"/>
      </a:defRPr>
    </a:lvl6pPr>
    <a:lvl7pPr marL="8948318" algn="l" defTabSz="2982773" rtl="0" eaLnBrk="1" latinLnBrk="0" hangingPunct="1">
      <a:defRPr sz="3914" kern="1200">
        <a:solidFill>
          <a:schemeClr val="tx1"/>
        </a:solidFill>
        <a:latin typeface="+mn-lt"/>
        <a:ea typeface="+mn-ea"/>
        <a:cs typeface="+mn-cs"/>
      </a:defRPr>
    </a:lvl7pPr>
    <a:lvl8pPr marL="10439705" algn="l" defTabSz="2982773" rtl="0" eaLnBrk="1" latinLnBrk="0" hangingPunct="1">
      <a:defRPr sz="3914" kern="1200">
        <a:solidFill>
          <a:schemeClr val="tx1"/>
        </a:solidFill>
        <a:latin typeface="+mn-lt"/>
        <a:ea typeface="+mn-ea"/>
        <a:cs typeface="+mn-cs"/>
      </a:defRPr>
    </a:lvl8pPr>
    <a:lvl9pPr marL="11931091" algn="l" defTabSz="2982773" rtl="0" eaLnBrk="1" latinLnBrk="0" hangingPunct="1">
      <a:defRPr sz="39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2272628" y="13296562"/>
            <a:ext cx="25729920" cy="91775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4540270" y="24257597"/>
            <a:ext cx="21194636" cy="10934496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2CE3CF-FC9B-8075-CB0C-B35EE8A96550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DB8B6B-C8DC-5E23-4A43-F8B6CBBC930D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68B97D-4B1E-37AB-54CD-82C2C2D56BA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0AD66-9F81-4C78-B3FE-A9E6CEDBECF6}" type="slidenum">
              <a:rPr lang="fr-FR" altLang="fr-FR"/>
              <a:pPr>
                <a:defRPr/>
              </a:pPr>
              <a:t>‹Nº›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41367095"/>
      </p:ext>
    </p:extLst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164F82-65D9-C5D9-E1CC-3BE960683491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E25351-4868-D1E1-C632-ABAE12D2F56F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28CDBC-753D-9EDB-DE9D-AD86B89C09B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4A0F-28EB-4211-83B9-90AEA2B30D49}" type="slidenum">
              <a:rPr lang="fr-FR" altLang="fr-FR"/>
              <a:pPr>
                <a:defRPr/>
              </a:pPr>
              <a:t>‹Nº›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2812848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21950538" y="1714473"/>
            <a:ext cx="6812932" cy="3651906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1511772" y="1714473"/>
            <a:ext cx="19958228" cy="3651906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D71679-C931-B33B-6700-2A997DBEB58A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23364C-F62A-092B-D112-7C4285A1C88D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7CE3F6-E067-CE9D-D106-63BE5D71C8E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EA85C-119B-4B20-A61F-9AB2A0FF4CFD}" type="slidenum">
              <a:rPr lang="fr-FR" altLang="fr-FR"/>
              <a:pPr>
                <a:defRPr/>
              </a:pPr>
              <a:t>‹Nº›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346923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22E13C-C0E5-91EC-C095-82E7B1DFDCB6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7015DC-BBEB-104B-4970-4C182215047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60D7BA-A434-3D68-50E1-5C0CC03EA5E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58284-1B69-44F6-BB43-F1838C1A37D2}" type="slidenum">
              <a:rPr lang="fr-FR" altLang="fr-FR"/>
              <a:pPr>
                <a:defRPr/>
              </a:pPr>
              <a:t>‹Nº›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9058788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2392777" y="27506097"/>
            <a:ext cx="25734940" cy="8498103"/>
          </a:xfrm>
        </p:spPr>
        <p:txBody>
          <a:bodyPr anchor="t" anchorCtr="0"/>
          <a:lstStyle>
            <a:lvl1pPr algn="l">
              <a:defRPr sz="12613" b="1" cap="all"/>
            </a:lvl1pPr>
          </a:lstStyle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2392777" y="18142772"/>
            <a:ext cx="25734940" cy="9363323"/>
          </a:xfrm>
        </p:spPr>
        <p:txBody>
          <a:bodyPr anchor="b"/>
          <a:lstStyle>
            <a:lvl1pPr marL="0" indent="0">
              <a:spcBef>
                <a:spcPts val="1577"/>
              </a:spcBef>
              <a:buNone/>
              <a:defRPr sz="6307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B52B24-EDD0-171E-05D6-D45127576E39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11F1BE-15F6-EC96-025E-52EB0F299C4B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4921B5-9AD8-BBDE-BA89-3519E9CFBEAA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33FEC-E50C-4338-9B31-6F485FBBDC52}" type="slidenum">
              <a:rPr lang="fr-FR" altLang="fr-FR"/>
              <a:pPr>
                <a:defRPr/>
              </a:pPr>
              <a:t>‹Nº›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8834790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1511773" y="9989661"/>
            <a:ext cx="13385562" cy="28243910"/>
          </a:xfrm>
        </p:spPr>
        <p:txBody>
          <a:bodyPr/>
          <a:lstStyle>
            <a:lvl1pPr>
              <a:spcBef>
                <a:spcPts val="2207"/>
              </a:spcBef>
              <a:defRPr sz="8829"/>
            </a:lvl1pPr>
            <a:lvl2pPr>
              <a:spcBef>
                <a:spcPts val="1892"/>
              </a:spcBef>
              <a:defRPr sz="7568"/>
            </a:lvl2pPr>
            <a:lvl3pPr>
              <a:spcBef>
                <a:spcPts val="1577"/>
              </a:spcBef>
              <a:defRPr sz="6307"/>
            </a:lvl3pPr>
            <a:lvl4pPr>
              <a:spcBef>
                <a:spcPts val="1261"/>
              </a:spcBef>
              <a:defRPr sz="5676"/>
            </a:lvl4pPr>
            <a:lvl5pPr>
              <a:spcBef>
                <a:spcPts val="1261"/>
              </a:spcBef>
              <a:defRPr sz="5676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15377875" y="9989661"/>
            <a:ext cx="13385562" cy="28243910"/>
          </a:xfrm>
        </p:spPr>
        <p:txBody>
          <a:bodyPr/>
          <a:lstStyle>
            <a:lvl1pPr>
              <a:spcBef>
                <a:spcPts val="2207"/>
              </a:spcBef>
              <a:defRPr sz="8829"/>
            </a:lvl1pPr>
            <a:lvl2pPr>
              <a:spcBef>
                <a:spcPts val="1892"/>
              </a:spcBef>
              <a:defRPr sz="7568"/>
            </a:lvl2pPr>
            <a:lvl3pPr>
              <a:spcBef>
                <a:spcPts val="1577"/>
              </a:spcBef>
              <a:defRPr sz="6307"/>
            </a:lvl3pPr>
            <a:lvl4pPr>
              <a:spcBef>
                <a:spcPts val="1261"/>
              </a:spcBef>
              <a:defRPr sz="5676"/>
            </a:lvl4pPr>
            <a:lvl5pPr>
              <a:spcBef>
                <a:spcPts val="1261"/>
              </a:spcBef>
              <a:defRPr sz="5676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314098-BD79-6118-52DF-78352AD7E50F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290633-EE32-97C8-2C40-FDC517ABE47F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37904A-C6F5-E791-A9A3-4342C2FDD05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0A049-3DFE-44C0-9C1D-869E26E9AEE0}" type="slidenum">
              <a:rPr lang="fr-FR" altLang="fr-FR"/>
              <a:pPr>
                <a:defRPr/>
              </a:pPr>
              <a:t>‹Nº›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801009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1511771" y="9580946"/>
            <a:ext cx="13380577" cy="3991634"/>
          </a:xfrm>
        </p:spPr>
        <p:txBody>
          <a:bodyPr anchor="b"/>
          <a:lstStyle>
            <a:lvl1pPr marL="0" indent="0">
              <a:spcBef>
                <a:spcPts val="1892"/>
              </a:spcBef>
              <a:buNone/>
              <a:defRPr sz="7568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1511771" y="13572584"/>
            <a:ext cx="13380577" cy="24660987"/>
          </a:xfrm>
        </p:spPr>
        <p:txBody>
          <a:bodyPr/>
          <a:lstStyle>
            <a:lvl1pPr>
              <a:spcBef>
                <a:spcPts val="1892"/>
              </a:spcBef>
              <a:defRPr sz="7568"/>
            </a:lvl1pPr>
            <a:lvl2pPr>
              <a:spcBef>
                <a:spcPts val="1577"/>
              </a:spcBef>
              <a:defRPr sz="6307"/>
            </a:lvl2pPr>
            <a:lvl3pPr>
              <a:spcBef>
                <a:spcPts val="1261"/>
              </a:spcBef>
              <a:defRPr sz="5676"/>
            </a:lvl3pPr>
            <a:lvl4pPr>
              <a:spcBef>
                <a:spcPts val="1261"/>
              </a:spcBef>
              <a:defRPr sz="5045"/>
            </a:lvl4pPr>
            <a:lvl5pPr>
              <a:spcBef>
                <a:spcPts val="1261"/>
              </a:spcBef>
              <a:defRPr sz="5045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15377875" y="9580946"/>
            <a:ext cx="13385562" cy="3991634"/>
          </a:xfrm>
        </p:spPr>
        <p:txBody>
          <a:bodyPr anchor="b"/>
          <a:lstStyle>
            <a:lvl1pPr marL="0" indent="0">
              <a:spcBef>
                <a:spcPts val="1892"/>
              </a:spcBef>
              <a:buNone/>
              <a:defRPr sz="7568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4"/>
          </p:nvPr>
        </p:nvSpPr>
        <p:spPr>
          <a:xfrm>
            <a:off x="15377875" y="13572584"/>
            <a:ext cx="13385562" cy="24660987"/>
          </a:xfrm>
        </p:spPr>
        <p:txBody>
          <a:bodyPr/>
          <a:lstStyle>
            <a:lvl1pPr>
              <a:spcBef>
                <a:spcPts val="1892"/>
              </a:spcBef>
              <a:defRPr sz="7568"/>
            </a:lvl1pPr>
            <a:lvl2pPr>
              <a:spcBef>
                <a:spcPts val="1577"/>
              </a:spcBef>
              <a:defRPr sz="6307"/>
            </a:lvl2pPr>
            <a:lvl3pPr>
              <a:spcBef>
                <a:spcPts val="1261"/>
              </a:spcBef>
              <a:defRPr sz="5676"/>
            </a:lvl3pPr>
            <a:lvl4pPr>
              <a:spcBef>
                <a:spcPts val="1261"/>
              </a:spcBef>
              <a:defRPr sz="5045"/>
            </a:lvl4pPr>
            <a:lvl5pPr>
              <a:spcBef>
                <a:spcPts val="1261"/>
              </a:spcBef>
              <a:defRPr sz="5045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CA403EB-5957-5299-128D-D37C68716A21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4CF701-AE6D-A30F-9919-CB884032A899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1F14080-9B1D-A560-B513-FC3E3D6F75E1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98249-B217-4F52-ACF2-3ADF113C450F}" type="slidenum">
              <a:rPr lang="fr-FR" altLang="fr-FR"/>
              <a:pPr>
                <a:defRPr/>
              </a:pPr>
              <a:t>‹Nº›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52027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30B201B-401F-5D98-484C-4882F1F76C3C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1D9722-861D-2784-8E54-C8D7E2309DE4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F3BE88-C54C-EBCF-A8A7-FE138AE4E780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92575-4917-4909-AB9D-CEB70C417EFA}" type="slidenum">
              <a:rPr lang="fr-FR" altLang="fr-FR"/>
              <a:pPr>
                <a:defRPr/>
              </a:pPr>
              <a:t>‹Nº›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65182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6CFCD58-8A70-EC49-B81D-E7B7B1250CB8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EFD947B-B8E4-77A9-51F2-6E7D9B4CF2EF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5BAD7D4-EA94-82DC-E26E-C27CEF272CB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BACA9-DD1A-4662-8374-A42226A74DA5}" type="slidenum">
              <a:rPr lang="fr-FR" altLang="fr-FR"/>
              <a:pPr>
                <a:defRPr/>
              </a:pPr>
              <a:t>‹Nº›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8617132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511773" y="1703864"/>
            <a:ext cx="9961580" cy="7250743"/>
          </a:xfrm>
        </p:spPr>
        <p:txBody>
          <a:bodyPr anchor="b" anchorCtr="0"/>
          <a:lstStyle>
            <a:lvl1pPr algn="l">
              <a:defRPr sz="6307" b="1"/>
            </a:lvl1pPr>
          </a:lstStyle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11838760" y="1703861"/>
            <a:ext cx="16924677" cy="36529710"/>
          </a:xfrm>
        </p:spPr>
        <p:txBody>
          <a:bodyPr/>
          <a:lstStyle>
            <a:lvl1pPr>
              <a:spcBef>
                <a:spcPts val="2523"/>
              </a:spcBef>
              <a:defRPr sz="10091"/>
            </a:lvl1pPr>
            <a:lvl2pPr>
              <a:spcBef>
                <a:spcPts val="2207"/>
              </a:spcBef>
              <a:defRPr sz="8829"/>
            </a:lvl2pPr>
            <a:lvl3pPr>
              <a:spcBef>
                <a:spcPts val="1892"/>
              </a:spcBef>
              <a:defRPr sz="7568"/>
            </a:lvl3pPr>
            <a:lvl4pPr>
              <a:spcBef>
                <a:spcPts val="1577"/>
              </a:spcBef>
              <a:defRPr sz="6307"/>
            </a:lvl4pPr>
            <a:lvl5pPr>
              <a:spcBef>
                <a:spcPts val="1577"/>
              </a:spcBef>
              <a:defRPr sz="6307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1511773" y="8954610"/>
            <a:ext cx="9961580" cy="29278966"/>
          </a:xfrm>
        </p:spPr>
        <p:txBody>
          <a:bodyPr/>
          <a:lstStyle>
            <a:lvl1pPr marL="0" indent="0">
              <a:spcBef>
                <a:spcPts val="946"/>
              </a:spcBef>
              <a:buNone/>
              <a:defRPr sz="4415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E2A128-A4F1-FB4F-B9BA-FD3F5DA4B5E5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289FB6-760E-F9AF-78D1-52C012F8EE8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BDC4A7-363F-9A39-3188-DC65113F7CA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B4DFF-2969-4CA7-8A6B-63D5E4184236}" type="slidenum">
              <a:rPr lang="fr-FR" altLang="fr-FR"/>
              <a:pPr>
                <a:defRPr/>
              </a:pPr>
              <a:t>‹Nº›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4480662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5931891" y="29963706"/>
            <a:ext cx="18166137" cy="3535132"/>
          </a:xfrm>
        </p:spPr>
        <p:txBody>
          <a:bodyPr anchor="b" anchorCtr="0"/>
          <a:lstStyle>
            <a:lvl1pPr algn="l">
              <a:defRPr sz="6307" b="1"/>
            </a:lvl1pPr>
          </a:lstStyle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5931891" y="3827086"/>
            <a:ext cx="18166137" cy="25680148"/>
          </a:xfrm>
        </p:spPr>
        <p:txBody>
          <a:bodyPr/>
          <a:lstStyle>
            <a:lvl1pPr marL="0" indent="0">
              <a:spcBef>
                <a:spcPts val="2523"/>
              </a:spcBef>
              <a:buNone/>
              <a:defRPr lang="fr-BE" sz="10091"/>
            </a:lvl1pPr>
          </a:lstStyle>
          <a:p>
            <a:pPr lvl="0"/>
            <a:endParaRPr lang="fr-BE" noProof="0" dirty="0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5931891" y="33498838"/>
            <a:ext cx="18166137" cy="5026690"/>
          </a:xfrm>
        </p:spPr>
        <p:txBody>
          <a:bodyPr/>
          <a:lstStyle>
            <a:lvl1pPr marL="0" indent="0">
              <a:spcBef>
                <a:spcPts val="946"/>
              </a:spcBef>
              <a:buNone/>
              <a:defRPr sz="4415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54BB77-560F-B248-D45A-C6A59A1FFC22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271A63-8763-AF9B-0A40-27CEAB4B5BA9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B9D93B-3A2D-70D4-352C-D166A845156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E2DBC-E8A4-4FF1-A2E6-76D89CBF7D1B}" type="slidenum">
              <a:rPr lang="fr-FR" altLang="fr-FR"/>
              <a:pPr>
                <a:defRPr/>
              </a:pPr>
              <a:t>‹Nº›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1350640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AA624CE-4A63-1175-DB0E-B46908650679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511300" y="1714500"/>
            <a:ext cx="27252613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044A003-AA61-458F-38C0-B859906758F7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1511300" y="9990138"/>
            <a:ext cx="27252613" cy="282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ED0534-ACFB-F6CB-960A-A11FC25240E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511300" y="38976300"/>
            <a:ext cx="7069138" cy="297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307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  <a:lvl2pPr marL="2342744" indent="-90105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3604222" indent="-72084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5045911" indent="-72084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6487599" indent="-72084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7929288" indent="-7208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370977" indent="-7208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0812666" indent="-7208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2254354" indent="-7208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27C28A-4808-E98F-809B-6C19FEF6F35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0342563" y="38976300"/>
            <a:ext cx="9590087" cy="297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128016" tIns="64008" rIns="128016" bIns="64008" numCol="1" anchor="t" anchorCtr="1" compatLnSpc="1">
            <a:prstTxWarp prst="textNoShape">
              <a:avLst/>
            </a:prstTxWarp>
          </a:bodyPr>
          <a:lstStyle>
            <a:lvl1pPr algn="ctr" eaLnBrk="1" hangingPunct="1">
              <a:defRPr sz="6307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  <a:lvl2pPr marL="2342744" indent="-90105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3604222" indent="-72084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5045911" indent="-72084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6487599" indent="-72084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7929288" indent="-7208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370977" indent="-7208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0812666" indent="-7208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2254354" indent="-7208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F4FFD8-F478-2FC5-89B9-ECB0FEECA93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1694775" y="38976300"/>
            <a:ext cx="7069138" cy="297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3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060B987-CE17-4F97-AA28-2C0081A30B20}" type="slidenum">
              <a:rPr lang="fr-FR" altLang="fr-FR"/>
              <a:pPr>
                <a:defRPr/>
              </a:pPr>
              <a:t>‹Nº›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4033838" rtl="0" eaLnBrk="0" fontAlgn="base" hangingPunct="0">
        <a:spcBef>
          <a:spcPct val="0"/>
        </a:spcBef>
        <a:spcAft>
          <a:spcPct val="0"/>
        </a:spcAft>
        <a:defRPr lang="fr-FR" sz="19500">
          <a:solidFill>
            <a:srgbClr val="000000"/>
          </a:solidFill>
          <a:latin typeface="Arial"/>
          <a:ea typeface="MS PGothic" panose="020B0600070205080204" pitchFamily="34" charset="-128"/>
          <a:cs typeface="Arial"/>
        </a:defRPr>
      </a:lvl1pPr>
      <a:lvl2pPr algn="ctr" defTabSz="4033838" rtl="0" eaLnBrk="0" fontAlgn="base" hangingPunct="0">
        <a:spcBef>
          <a:spcPct val="0"/>
        </a:spcBef>
        <a:spcAft>
          <a:spcPct val="0"/>
        </a:spcAft>
        <a:defRPr sz="19500">
          <a:solidFill>
            <a:srgbClr val="000000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defTabSz="4033838" rtl="0" eaLnBrk="0" fontAlgn="base" hangingPunct="0">
        <a:spcBef>
          <a:spcPct val="0"/>
        </a:spcBef>
        <a:spcAft>
          <a:spcPct val="0"/>
        </a:spcAft>
        <a:defRPr sz="19500">
          <a:solidFill>
            <a:srgbClr val="000000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defTabSz="4033838" rtl="0" eaLnBrk="0" fontAlgn="base" hangingPunct="0">
        <a:spcBef>
          <a:spcPct val="0"/>
        </a:spcBef>
        <a:spcAft>
          <a:spcPct val="0"/>
        </a:spcAft>
        <a:defRPr sz="19500">
          <a:solidFill>
            <a:srgbClr val="000000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defTabSz="4033838" rtl="0" eaLnBrk="0" fontAlgn="base" hangingPunct="0">
        <a:spcBef>
          <a:spcPct val="0"/>
        </a:spcBef>
        <a:spcAft>
          <a:spcPct val="0"/>
        </a:spcAft>
        <a:defRPr sz="19500">
          <a:solidFill>
            <a:srgbClr val="000000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1441689" algn="ctr" defTabSz="4034726" rtl="0" eaLnBrk="0" fontAlgn="base" hangingPunct="0">
        <a:spcBef>
          <a:spcPct val="0"/>
        </a:spcBef>
        <a:spcAft>
          <a:spcPct val="0"/>
        </a:spcAft>
        <a:defRPr sz="19550">
          <a:solidFill>
            <a:srgbClr val="000000"/>
          </a:solidFill>
          <a:latin typeface="Arial" charset="0"/>
          <a:cs typeface="Arial" charset="0"/>
        </a:defRPr>
      </a:lvl6pPr>
      <a:lvl7pPr marL="2883378" algn="ctr" defTabSz="4034726" rtl="0" eaLnBrk="0" fontAlgn="base" hangingPunct="0">
        <a:spcBef>
          <a:spcPct val="0"/>
        </a:spcBef>
        <a:spcAft>
          <a:spcPct val="0"/>
        </a:spcAft>
        <a:defRPr sz="19550">
          <a:solidFill>
            <a:srgbClr val="000000"/>
          </a:solidFill>
          <a:latin typeface="Arial" charset="0"/>
          <a:cs typeface="Arial" charset="0"/>
        </a:defRPr>
      </a:lvl7pPr>
      <a:lvl8pPr marL="4325066" algn="ctr" defTabSz="4034726" rtl="0" eaLnBrk="0" fontAlgn="base" hangingPunct="0">
        <a:spcBef>
          <a:spcPct val="0"/>
        </a:spcBef>
        <a:spcAft>
          <a:spcPct val="0"/>
        </a:spcAft>
        <a:defRPr sz="19550">
          <a:solidFill>
            <a:srgbClr val="000000"/>
          </a:solidFill>
          <a:latin typeface="Arial" charset="0"/>
          <a:cs typeface="Arial" charset="0"/>
        </a:defRPr>
      </a:lvl8pPr>
      <a:lvl9pPr marL="5766755" algn="ctr" defTabSz="4034726" rtl="0" eaLnBrk="0" fontAlgn="base" hangingPunct="0">
        <a:spcBef>
          <a:spcPct val="0"/>
        </a:spcBef>
        <a:spcAft>
          <a:spcPct val="0"/>
        </a:spcAft>
        <a:defRPr sz="1955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1511300" indent="-1511300" algn="l" defTabSz="4033838" rtl="0" eaLnBrk="0" fontAlgn="base" hangingPunct="0">
        <a:spcBef>
          <a:spcPts val="3475"/>
        </a:spcBef>
        <a:spcAft>
          <a:spcPct val="0"/>
        </a:spcAft>
        <a:buSzPct val="100000"/>
        <a:buChar char="•"/>
        <a:defRPr lang="fr-FR" sz="14100">
          <a:solidFill>
            <a:srgbClr val="000000"/>
          </a:solidFill>
          <a:latin typeface="Arial"/>
          <a:ea typeface="MS PGothic" panose="020B0600070205080204" pitchFamily="34" charset="-128"/>
          <a:cs typeface="Arial"/>
        </a:defRPr>
      </a:lvl1pPr>
      <a:lvl2pPr marL="3273425" lvl="1" indent="-1260475" algn="l" defTabSz="4033838" rtl="0" eaLnBrk="0" fontAlgn="base" hangingPunct="0">
        <a:spcBef>
          <a:spcPts val="2838"/>
        </a:spcBef>
        <a:spcAft>
          <a:spcPct val="0"/>
        </a:spcAft>
        <a:buSzPct val="100000"/>
        <a:buChar char="–"/>
        <a:defRPr lang="fr-FR" sz="12200">
          <a:solidFill>
            <a:srgbClr val="000000"/>
          </a:solidFill>
          <a:latin typeface="Arial"/>
          <a:ea typeface="Arial" charset="0"/>
          <a:cs typeface="Arial"/>
        </a:defRPr>
      </a:lvl2pPr>
      <a:lvl3pPr marL="5045075" lvl="2" indent="-1004888" algn="l" defTabSz="4033838" rtl="0" eaLnBrk="0" fontAlgn="base" hangingPunct="0">
        <a:spcBef>
          <a:spcPts val="2525"/>
        </a:spcBef>
        <a:spcAft>
          <a:spcPct val="0"/>
        </a:spcAft>
        <a:buSzPct val="100000"/>
        <a:buChar char="•"/>
        <a:defRPr lang="fr-FR" sz="10700">
          <a:solidFill>
            <a:srgbClr val="000000"/>
          </a:solidFill>
          <a:latin typeface="Arial"/>
          <a:ea typeface="Arial" charset="0"/>
          <a:cs typeface="Arial"/>
        </a:defRPr>
      </a:lvl3pPr>
      <a:lvl4pPr marL="7058025" lvl="3" indent="-1004888" algn="l" defTabSz="4033838" rtl="0" eaLnBrk="0" fontAlgn="base" hangingPunct="0">
        <a:spcBef>
          <a:spcPts val="2213"/>
        </a:spcBef>
        <a:spcAft>
          <a:spcPct val="0"/>
        </a:spcAft>
        <a:buSzPct val="100000"/>
        <a:buChar char="–"/>
        <a:defRPr lang="fr-FR" sz="8800">
          <a:solidFill>
            <a:srgbClr val="000000"/>
          </a:solidFill>
          <a:latin typeface="Arial"/>
          <a:ea typeface="Arial" charset="0"/>
          <a:cs typeface="Arial"/>
        </a:defRPr>
      </a:lvl4pPr>
      <a:lvl5pPr marL="9080500" lvl="4" indent="-1004888" algn="l" defTabSz="4033838" rtl="0" eaLnBrk="0" fontAlgn="base" hangingPunct="0">
        <a:spcBef>
          <a:spcPts val="2213"/>
        </a:spcBef>
        <a:spcAft>
          <a:spcPct val="0"/>
        </a:spcAft>
        <a:buSzPct val="100000"/>
        <a:buChar char="»"/>
        <a:defRPr lang="fr-FR" sz="8800">
          <a:solidFill>
            <a:srgbClr val="000000"/>
          </a:solidFill>
          <a:latin typeface="Arial"/>
          <a:ea typeface="Arial" charset="0"/>
          <a:cs typeface="Arial"/>
        </a:defRPr>
      </a:lvl5pPr>
      <a:lvl6pPr marL="10522326" indent="-1006180" algn="l" defTabSz="4034726" rtl="0" eaLnBrk="0" fontAlgn="base" hangingPunct="0">
        <a:spcBef>
          <a:spcPts val="2207"/>
        </a:spcBef>
        <a:spcAft>
          <a:spcPct val="0"/>
        </a:spcAft>
        <a:buSzPct val="100000"/>
        <a:buChar char="»"/>
        <a:defRPr lang="fr-FR" sz="8829">
          <a:solidFill>
            <a:srgbClr val="000000"/>
          </a:solidFill>
          <a:latin typeface="Arial"/>
          <a:cs typeface="Arial"/>
        </a:defRPr>
      </a:lvl6pPr>
      <a:lvl7pPr marL="11964014" indent="-1006180" algn="l" defTabSz="4034726" rtl="0" eaLnBrk="0" fontAlgn="base" hangingPunct="0">
        <a:spcBef>
          <a:spcPts val="2207"/>
        </a:spcBef>
        <a:spcAft>
          <a:spcPct val="0"/>
        </a:spcAft>
        <a:buSzPct val="100000"/>
        <a:buChar char="»"/>
        <a:defRPr lang="fr-FR" sz="8829">
          <a:solidFill>
            <a:srgbClr val="000000"/>
          </a:solidFill>
          <a:latin typeface="Arial"/>
          <a:cs typeface="Arial"/>
        </a:defRPr>
      </a:lvl7pPr>
      <a:lvl8pPr marL="13405703" indent="-1006180" algn="l" defTabSz="4034726" rtl="0" eaLnBrk="0" fontAlgn="base" hangingPunct="0">
        <a:spcBef>
          <a:spcPts val="2207"/>
        </a:spcBef>
        <a:spcAft>
          <a:spcPct val="0"/>
        </a:spcAft>
        <a:buSzPct val="100000"/>
        <a:buChar char="»"/>
        <a:defRPr lang="fr-FR" sz="8829">
          <a:solidFill>
            <a:srgbClr val="000000"/>
          </a:solidFill>
          <a:latin typeface="Arial"/>
          <a:cs typeface="Arial"/>
        </a:defRPr>
      </a:lvl8pPr>
      <a:lvl9pPr marL="14847392" indent="-1006180" algn="l" defTabSz="4034726" rtl="0" eaLnBrk="0" fontAlgn="base" hangingPunct="0">
        <a:spcBef>
          <a:spcPts val="2207"/>
        </a:spcBef>
        <a:spcAft>
          <a:spcPct val="0"/>
        </a:spcAft>
        <a:buSzPct val="100000"/>
        <a:buChar char="»"/>
        <a:defRPr lang="fr-FR" sz="8829">
          <a:solidFill>
            <a:srgbClr val="000000"/>
          </a:solidFill>
          <a:latin typeface="Arial"/>
          <a:cs typeface="Arial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emf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12" Type="http://schemas.openxmlformats.org/officeDocument/2006/relationships/oleObject" Target="../embeddings/oleObject5.bin"/><Relationship Id="rId2" Type="http://schemas.openxmlformats.org/officeDocument/2006/relationships/oleObject" Target="../embeddings/oleObject1.bin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jpeg"/><Relationship Id="rId5" Type="http://schemas.openxmlformats.org/officeDocument/2006/relationships/image" Target="../media/image2.emf"/><Relationship Id="rId15" Type="http://schemas.openxmlformats.org/officeDocument/2006/relationships/image" Target="../media/image8.emf"/><Relationship Id="rId10" Type="http://schemas.openxmlformats.org/officeDocument/2006/relationships/image" Target="../media/image5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emf"/><Relationship Id="rId1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ángulo: esquinas redondeadas 114">
            <a:extLst>
              <a:ext uri="{FF2B5EF4-FFF2-40B4-BE49-F238E27FC236}">
                <a16:creationId xmlns:a16="http://schemas.microsoft.com/office/drawing/2014/main" id="{FC555573-942B-7BC8-D002-C418D326402A}"/>
              </a:ext>
            </a:extLst>
          </p:cNvPr>
          <p:cNvSpPr/>
          <p:nvPr/>
        </p:nvSpPr>
        <p:spPr>
          <a:xfrm>
            <a:off x="375966" y="39305853"/>
            <a:ext cx="14464213" cy="3336816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4" name="Rectángulo: esquinas redondeadas 113">
            <a:extLst>
              <a:ext uri="{FF2B5EF4-FFF2-40B4-BE49-F238E27FC236}">
                <a16:creationId xmlns:a16="http://schemas.microsoft.com/office/drawing/2014/main" id="{47B7A05C-CB34-8124-294E-7469AD38C7F3}"/>
              </a:ext>
            </a:extLst>
          </p:cNvPr>
          <p:cNvSpPr/>
          <p:nvPr/>
        </p:nvSpPr>
        <p:spPr>
          <a:xfrm>
            <a:off x="375966" y="13048953"/>
            <a:ext cx="29610699" cy="25675549"/>
          </a:xfrm>
          <a:prstGeom prst="roundRect">
            <a:avLst>
              <a:gd name="adj" fmla="val 2990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1" name="Rectángulo: esquinas redondeadas 110">
            <a:extLst>
              <a:ext uri="{FF2B5EF4-FFF2-40B4-BE49-F238E27FC236}">
                <a16:creationId xmlns:a16="http://schemas.microsoft.com/office/drawing/2014/main" id="{FF378905-6746-6961-BC7B-0E7C7770E121}"/>
              </a:ext>
            </a:extLst>
          </p:cNvPr>
          <p:cNvSpPr/>
          <p:nvPr/>
        </p:nvSpPr>
        <p:spPr>
          <a:xfrm>
            <a:off x="359342" y="6149810"/>
            <a:ext cx="29627323" cy="6362725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1C986AF2-E9CC-6402-3CCC-7DD61625AC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740025"/>
              </p:ext>
            </p:extLst>
          </p:nvPr>
        </p:nvGraphicFramePr>
        <p:xfrm>
          <a:off x="620503" y="14057065"/>
          <a:ext cx="29121624" cy="6852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2" imgW="20333021" imgH="4897952" progId="ChemDraw_x64.Document.6.0">
                  <p:embed/>
                </p:oleObj>
              </mc:Choice>
              <mc:Fallback>
                <p:oleObj name="CS ChemDraw 64-bit Drawing" r:id="rId2" imgW="20333021" imgH="4897952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0503" y="14057065"/>
                        <a:ext cx="29121624" cy="6852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CuadroTexto 3">
            <a:extLst>
              <a:ext uri="{FF2B5EF4-FFF2-40B4-BE49-F238E27FC236}">
                <a16:creationId xmlns:a16="http://schemas.microsoft.com/office/drawing/2014/main" id="{9FA69F90-7764-1271-2104-0FD192FA9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87641" y="29316951"/>
            <a:ext cx="93363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s-AR" sz="2800" b="1" dirty="0">
                <a:latin typeface="Verdana" panose="020B0604030504040204" pitchFamily="34" charset="0"/>
                <a:ea typeface="Verdana" panose="020B0604030504040204" pitchFamily="34" charset="0"/>
              </a:rPr>
              <a:t>NMRD</a:t>
            </a:r>
            <a:r>
              <a:rPr lang="en-US" altLang="es-AR" sz="2800" dirty="0">
                <a:latin typeface="Verdana" panose="020B0604030504040204" pitchFamily="34" charset="0"/>
                <a:ea typeface="Verdana" panose="020B0604030504040204" pitchFamily="34" charset="0"/>
              </a:rPr>
              <a:t> analysis showed increased </a:t>
            </a:r>
            <a:r>
              <a:rPr lang="en-US" altLang="es-AR" sz="2800" b="1" dirty="0" err="1">
                <a:latin typeface="Verdana" panose="020B0604030504040204" pitchFamily="34" charset="0"/>
                <a:ea typeface="Verdana" panose="020B0604030504040204" pitchFamily="34" charset="0"/>
              </a:rPr>
              <a:t>relaxivit</a:t>
            </a:r>
            <a:r>
              <a:rPr lang="en-US" altLang="es-A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y</a:t>
            </a:r>
            <a:r>
              <a:rPr lang="en-US" altLang="es-AR" sz="2800" dirty="0">
                <a:latin typeface="Verdana" panose="020B0604030504040204" pitchFamily="34" charset="0"/>
                <a:ea typeface="Verdana" panose="020B0604030504040204" pitchFamily="34" charset="0"/>
              </a:rPr>
              <a:t> in aqueous media, attributed to micelle-induced rotational restriction. Our compound offers enhanced contrast properties compared to its monomeric form in methanol.</a:t>
            </a:r>
            <a:endParaRPr lang="es-AR" altLang="es-A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7" name="Objeto 56">
            <a:extLst>
              <a:ext uri="{FF2B5EF4-FFF2-40B4-BE49-F238E27FC236}">
                <a16:creationId xmlns:a16="http://schemas.microsoft.com/office/drawing/2014/main" id="{C707D759-9980-6D0A-3770-34A1D047A4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965720"/>
              </p:ext>
            </p:extLst>
          </p:nvPr>
        </p:nvGraphicFramePr>
        <p:xfrm>
          <a:off x="554718" y="21528685"/>
          <a:ext cx="8318192" cy="6638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5.0 Graph" r:id="rId4" imgW="5297306" imgH="4227520" progId="SigmaPlotGraphicObject.15">
                  <p:embed/>
                </p:oleObj>
              </mc:Choice>
              <mc:Fallback>
                <p:oleObj name="SPW 15.0 Graph" r:id="rId4" imgW="5297306" imgH="4227520" progId="SigmaPlotGraphicObject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4718" y="21528685"/>
                        <a:ext cx="8318192" cy="6638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to 62">
            <a:extLst>
              <a:ext uri="{FF2B5EF4-FFF2-40B4-BE49-F238E27FC236}">
                <a16:creationId xmlns:a16="http://schemas.microsoft.com/office/drawing/2014/main" id="{B4010FBD-08AC-666B-2A06-EC8290B980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611578"/>
              </p:ext>
            </p:extLst>
          </p:nvPr>
        </p:nvGraphicFramePr>
        <p:xfrm>
          <a:off x="19799710" y="21443762"/>
          <a:ext cx="8011304" cy="7614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5.0 Graph" r:id="rId6" imgW="5391310" imgH="5124581" progId="SigmaPlotGraphicObject.15">
                  <p:embed/>
                </p:oleObj>
              </mc:Choice>
              <mc:Fallback>
                <p:oleObj name="SPW 15.0 Graph" r:id="rId6" imgW="5391310" imgH="5124581" progId="SigmaPlotGraphicObject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799710" y="21443762"/>
                        <a:ext cx="8011304" cy="7614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to 66">
            <a:extLst>
              <a:ext uri="{FF2B5EF4-FFF2-40B4-BE49-F238E27FC236}">
                <a16:creationId xmlns:a16="http://schemas.microsoft.com/office/drawing/2014/main" id="{3A37DAEE-8AAF-5684-249C-A439802AA4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153004"/>
              </p:ext>
            </p:extLst>
          </p:nvPr>
        </p:nvGraphicFramePr>
        <p:xfrm>
          <a:off x="10524325" y="21329873"/>
          <a:ext cx="8608672" cy="6852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5.0 Graph" r:id="rId8" imgW="5406975" imgH="4303821" progId="SigmaPlotGraphicObject.15">
                  <p:embed/>
                </p:oleObj>
              </mc:Choice>
              <mc:Fallback>
                <p:oleObj name="SPW 15.0 Graph" r:id="rId8" imgW="5406975" imgH="4303821" progId="SigmaPlotGraphicObject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524325" y="21329873"/>
                        <a:ext cx="8608672" cy="6852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CuadroTexto 3">
            <a:extLst>
              <a:ext uri="{FF2B5EF4-FFF2-40B4-BE49-F238E27FC236}">
                <a16:creationId xmlns:a16="http://schemas.microsoft.com/office/drawing/2014/main" id="{C60B6348-7A60-9391-C9BD-CDE682008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5119" y="28170633"/>
            <a:ext cx="808958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s-AR" sz="2800" b="1" dirty="0">
                <a:latin typeface="Verdana" panose="020B0604030504040204" pitchFamily="34" charset="0"/>
                <a:ea typeface="Verdana" panose="020B0604030504040204" pitchFamily="34" charset="0"/>
              </a:rPr>
              <a:t>Critical Micelle Concentration </a:t>
            </a:r>
            <a:r>
              <a:rPr lang="en-US" altLang="es-AR" sz="2800" dirty="0">
                <a:latin typeface="Verdana" panose="020B0604030504040204" pitchFamily="34" charset="0"/>
                <a:ea typeface="Verdana" panose="020B0604030504040204" pitchFamily="34" charset="0"/>
              </a:rPr>
              <a:t>(CMC) was determined using a fluorescence-based method with Nile Red as a hydrophobic probe. The critical micelle concentration was calculated to be </a:t>
            </a:r>
            <a:r>
              <a:rPr lang="en-US" altLang="es-AR" sz="2800" b="1" dirty="0">
                <a:latin typeface="Verdana" panose="020B0604030504040204" pitchFamily="34" charset="0"/>
                <a:ea typeface="Verdana" panose="020B0604030504040204" pitchFamily="34" charset="0"/>
              </a:rPr>
              <a:t>0.20 mM</a:t>
            </a:r>
            <a:r>
              <a:rPr lang="en-US" altLang="es-AR" sz="2800" dirty="0">
                <a:latin typeface="Verdana" panose="020B0604030504040204" pitchFamily="34" charset="0"/>
                <a:ea typeface="Verdana" panose="020B0604030504040204" pitchFamily="34" charset="0"/>
              </a:rPr>
              <a:t>, confirming the compound’s ability to self-assemble in aqueous media.</a:t>
            </a:r>
            <a:endParaRPr lang="es-AR" altLang="es-A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5" name="CuadroTexto 3">
            <a:extLst>
              <a:ext uri="{FF2B5EF4-FFF2-40B4-BE49-F238E27FC236}">
                <a16:creationId xmlns:a16="http://schemas.microsoft.com/office/drawing/2014/main" id="{11081BA5-12FC-0C16-4CA4-270E722B9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080" y="28412523"/>
            <a:ext cx="849912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s-AR" sz="2800" b="1" dirty="0">
                <a:latin typeface="Verdana" panose="020B0604030504040204" pitchFamily="34" charset="0"/>
                <a:ea typeface="Verdana" panose="020B0604030504040204" pitchFamily="34" charset="0"/>
              </a:rPr>
              <a:t>Dynamic Light Scattering </a:t>
            </a:r>
            <a:r>
              <a:rPr lang="en-US" altLang="es-AR" sz="2800" dirty="0">
                <a:latin typeface="Verdana" panose="020B0604030504040204" pitchFamily="34" charset="0"/>
                <a:ea typeface="Verdana" panose="020B0604030504040204" pitchFamily="34" charset="0"/>
              </a:rPr>
              <a:t>(DLS) analysis of the </a:t>
            </a:r>
            <a:r>
              <a:rPr lang="en-US" altLang="es-A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radioswitch</a:t>
            </a:r>
            <a:r>
              <a:rPr lang="en-US" altLang="es-AR" sz="2800" dirty="0">
                <a:latin typeface="Verdana" panose="020B0604030504040204" pitchFamily="34" charset="0"/>
                <a:ea typeface="Verdana" panose="020B0604030504040204" pitchFamily="34" charset="0"/>
              </a:rPr>
              <a:t> micelles in PBS at 25°C shows a hydrodynamic diameter of </a:t>
            </a:r>
            <a:r>
              <a:rPr lang="en-US" altLang="es-AR" sz="2800" b="1" dirty="0">
                <a:latin typeface="Verdana" panose="020B0604030504040204" pitchFamily="34" charset="0"/>
                <a:ea typeface="Verdana" panose="020B0604030504040204" pitchFamily="34" charset="0"/>
              </a:rPr>
              <a:t>11.1 nm </a:t>
            </a:r>
            <a:r>
              <a:rPr lang="en-US" altLang="es-AR" sz="2800" dirty="0">
                <a:latin typeface="Verdana" panose="020B0604030504040204" pitchFamily="34" charset="0"/>
                <a:ea typeface="Verdana" panose="020B0604030504040204" pitchFamily="34" charset="0"/>
              </a:rPr>
              <a:t>(PDI: 5.96%).</a:t>
            </a:r>
            <a:endParaRPr lang="es-AR" altLang="es-A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5" name="Rectángulo: esquinas redondeadas 74">
            <a:extLst>
              <a:ext uri="{FF2B5EF4-FFF2-40B4-BE49-F238E27FC236}">
                <a16:creationId xmlns:a16="http://schemas.microsoft.com/office/drawing/2014/main" id="{B2FB3842-1D5F-4A7B-71C8-00D3853C3C3F}"/>
              </a:ext>
            </a:extLst>
          </p:cNvPr>
          <p:cNvSpPr/>
          <p:nvPr/>
        </p:nvSpPr>
        <p:spPr>
          <a:xfrm>
            <a:off x="705710" y="38955081"/>
            <a:ext cx="5070856" cy="1024864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4" name="Rectángulo: esquinas redondeadas 73">
            <a:extLst>
              <a:ext uri="{FF2B5EF4-FFF2-40B4-BE49-F238E27FC236}">
                <a16:creationId xmlns:a16="http://schemas.microsoft.com/office/drawing/2014/main" id="{1C0E1FC7-9AC5-419E-1634-66BA9245DC5A}"/>
              </a:ext>
            </a:extLst>
          </p:cNvPr>
          <p:cNvSpPr/>
          <p:nvPr/>
        </p:nvSpPr>
        <p:spPr>
          <a:xfrm>
            <a:off x="593379" y="5585766"/>
            <a:ext cx="5149165" cy="1075663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C600C26-A552-2D5E-55D5-FFA6C1FF3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0888" y="412589"/>
            <a:ext cx="20973435" cy="260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defTabSz="4033838">
              <a:lnSpc>
                <a:spcPct val="90000"/>
              </a:lnSpc>
              <a:spcAft>
                <a:spcPts val="600"/>
              </a:spcAft>
            </a:pPr>
            <a:r>
              <a:rPr lang="en-US" altLang="es-AR" sz="7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Light-Responsive Azo-Micelles for Controlled Drug Release and MRI Monitoring</a:t>
            </a:r>
            <a:endParaRPr lang="en-US" altLang="es-AR" sz="7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pic>
        <p:nvPicPr>
          <p:cNvPr id="11" name="Picture 145" descr="Résultat de recherche d'images pour &quot;logo UMons&quot;">
            <a:extLst>
              <a:ext uri="{FF2B5EF4-FFF2-40B4-BE49-F238E27FC236}">
                <a16:creationId xmlns:a16="http://schemas.microsoft.com/office/drawing/2014/main" id="{DB724CC6-83BD-BF62-271B-DB28B3A07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334" y="921378"/>
            <a:ext cx="3807215" cy="14364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3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BB0AF51F-8772-868A-1AA0-8AE2B63EB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593" y="560501"/>
            <a:ext cx="3914397" cy="180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2">
            <a:extLst>
              <a:ext uri="{FF2B5EF4-FFF2-40B4-BE49-F238E27FC236}">
                <a16:creationId xmlns:a16="http://schemas.microsoft.com/office/drawing/2014/main" id="{289640C5-1C0C-B571-FD44-17EA0AEE0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33" y="4151269"/>
            <a:ext cx="29627323" cy="112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 defTabSz="1279525">
              <a:spcBef>
                <a:spcPts val="3475"/>
              </a:spcBef>
              <a:buSzPct val="100000"/>
              <a:buChar char="•"/>
              <a:defRPr sz="141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1279525">
              <a:spcBef>
                <a:spcPts val="2838"/>
              </a:spcBef>
              <a:buSzPct val="100000"/>
              <a:buChar char="–"/>
              <a:defRPr sz="122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9525">
              <a:spcBef>
                <a:spcPts val="2525"/>
              </a:spcBef>
              <a:buSzPct val="100000"/>
              <a:buChar char="•"/>
              <a:defRPr sz="107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9525">
              <a:spcBef>
                <a:spcPts val="2213"/>
              </a:spcBef>
              <a:buSzPct val="100000"/>
              <a:buChar char="–"/>
              <a:defRPr sz="8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9525">
              <a:spcBef>
                <a:spcPts val="2213"/>
              </a:spcBef>
              <a:buSzPct val="100000"/>
              <a:buChar char="»"/>
              <a:defRPr sz="8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ts val="2213"/>
              </a:spcBef>
              <a:spcAft>
                <a:spcPct val="0"/>
              </a:spcAft>
              <a:buSzPct val="100000"/>
              <a:buChar char="»"/>
              <a:defRPr sz="8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ts val="2213"/>
              </a:spcBef>
              <a:spcAft>
                <a:spcPct val="0"/>
              </a:spcAft>
              <a:buSzPct val="100000"/>
              <a:buChar char="»"/>
              <a:defRPr sz="8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ts val="2213"/>
              </a:spcBef>
              <a:spcAft>
                <a:spcPct val="0"/>
              </a:spcAft>
              <a:buSzPct val="100000"/>
              <a:buChar char="»"/>
              <a:defRPr sz="8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ts val="2213"/>
              </a:spcBef>
              <a:spcAft>
                <a:spcPct val="0"/>
              </a:spcAft>
              <a:buSzPct val="100000"/>
              <a:buChar char="»"/>
              <a:defRPr sz="8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63"/>
              </a:spcBef>
              <a:buSzTx/>
              <a:buFontTx/>
              <a:buNone/>
            </a:pPr>
            <a:r>
              <a:rPr lang="en-US" altLang="fr-FR" sz="2800" baseline="30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US" altLang="fr-FR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Department of General, Organic and Biomedical Chemistry, NMR and Molecular Imaging Laboratory, University of Mons, 7000 Mons, Belgium</a:t>
            </a:r>
          </a:p>
          <a:p>
            <a:pPr algn="just" eaLnBrk="1" hangingPunct="1">
              <a:spcBef>
                <a:spcPts val="1263"/>
              </a:spcBef>
              <a:buSzTx/>
              <a:buFontTx/>
              <a:buNone/>
            </a:pPr>
            <a:r>
              <a:rPr lang="en-GB" altLang="fr-FR" sz="2800" baseline="30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GB" altLang="fr-FR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CMMI – </a:t>
            </a:r>
            <a:r>
              <a:rPr lang="en-GB" altLang="fr-FR" sz="2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Center</a:t>
            </a:r>
            <a:r>
              <a:rPr lang="en-GB" altLang="fr-FR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for Microscopy and Molecular Imaging, 6041 </a:t>
            </a:r>
            <a:r>
              <a:rPr lang="en-GB" altLang="fr-FR" sz="2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Gosselies</a:t>
            </a:r>
            <a:r>
              <a:rPr lang="en-GB" altLang="fr-FR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Belgium</a:t>
            </a: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BFE2F734-FD84-1EEC-7936-4C06E0107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0" y="3301379"/>
            <a:ext cx="299868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BE" altLang="es-AR" sz="4000" u="sng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Melisa Esther Gonzalez</a:t>
            </a:r>
            <a:r>
              <a:rPr lang="fr-BE" altLang="es-AR" sz="4000" b="1" baseline="30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fr-BE" altLang="es-AR" sz="4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Thomas Vangijzegem</a:t>
            </a:r>
            <a:r>
              <a:rPr lang="fr-BE" altLang="es-AR" sz="4000" baseline="30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fr-BE" altLang="es-AR" sz="4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Nathan Duchemin</a:t>
            </a:r>
            <a:r>
              <a:rPr lang="fr-BE" altLang="es-AR" sz="4000" baseline="30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fr-BE" altLang="es-AR" sz="4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Dimitri Stanicki</a:t>
            </a:r>
            <a:r>
              <a:rPr lang="fr-BE" altLang="es-AR" sz="4000" baseline="30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fr-BE" altLang="es-AR" sz="4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and Sophie Laurent</a:t>
            </a:r>
            <a:r>
              <a:rPr lang="fr-BE" altLang="es-AR" sz="4000" baseline="30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1,2</a:t>
            </a:r>
            <a:endParaRPr lang="es-AR" altLang="es-AR" sz="4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 : coins arrondis 105">
            <a:extLst>
              <a:ext uri="{FF2B5EF4-FFF2-40B4-BE49-F238E27FC236}">
                <a16:creationId xmlns:a16="http://schemas.microsoft.com/office/drawing/2014/main" id="{DD7828B0-1721-0FF2-706F-D364BE491EEF}"/>
              </a:ext>
            </a:extLst>
          </p:cNvPr>
          <p:cNvSpPr/>
          <p:nvPr/>
        </p:nvSpPr>
        <p:spPr>
          <a:xfrm>
            <a:off x="771416" y="5805972"/>
            <a:ext cx="5149165" cy="60868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fr-BE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INTRODUCTION</a:t>
            </a:r>
            <a:endParaRPr lang="en-GB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ZoneTexte 41">
            <a:extLst>
              <a:ext uri="{FF2B5EF4-FFF2-40B4-BE49-F238E27FC236}">
                <a16:creationId xmlns:a16="http://schemas.microsoft.com/office/drawing/2014/main" id="{DDAD1FD3-A917-9C8E-685D-4F6820707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293" y="6874909"/>
            <a:ext cx="11129946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</a:rPr>
              <a:t>Current research on light-sensitive systems for drug delivery and imaging highlights the relevance of azobenzene-based compounds</a:t>
            </a:r>
            <a:r>
              <a:rPr lang="en-US" sz="30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</a:rPr>
              <a:t>. In this work, we present the synthesis of a </a:t>
            </a:r>
            <a:r>
              <a:rPr lang="en-US" sz="3000" dirty="0" err="1">
                <a:latin typeface="Verdana" panose="020B0604030504040204" pitchFamily="34" charset="0"/>
                <a:ea typeface="Verdana" panose="020B0604030504040204" pitchFamily="34" charset="0"/>
              </a:rPr>
              <a:t>radioswitch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</a:rPr>
              <a:t> molecule based on 4-octyloxyazobenzene, functionalized with a PEG linker and complexed with Gd-DOTA. This compound forms micelles in aqueous media, undergoes stimuli-responsive isomerization upon UV exposure, and demonstrates MRI-relevant </a:t>
            </a:r>
            <a:r>
              <a:rPr lang="en-US" sz="3000" dirty="0" err="1">
                <a:latin typeface="Verdana" panose="020B0604030504040204" pitchFamily="34" charset="0"/>
                <a:ea typeface="Verdana" panose="020B0604030504040204" pitchFamily="34" charset="0"/>
              </a:rPr>
              <a:t>relaxivity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</a:rPr>
              <a:t>, making it a promising candidate for dual-function imaging and controlled drug release applications.</a:t>
            </a:r>
            <a:endParaRPr lang="es-AR" altLang="es-AR" sz="3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1">
            <a:extLst>
              <a:ext uri="{FF2B5EF4-FFF2-40B4-BE49-F238E27FC236}">
                <a16:creationId xmlns:a16="http://schemas.microsoft.com/office/drawing/2014/main" id="{80ADB657-5802-A7B4-DA38-DEE218EE7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998" y="13904338"/>
            <a:ext cx="10009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s-AR" sz="3200" b="1" dirty="0">
                <a:latin typeface="Verdana" panose="020B0604030504040204" pitchFamily="34" charset="0"/>
                <a:ea typeface="Verdana" panose="020B0604030504040204" pitchFamily="34" charset="0"/>
              </a:rPr>
              <a:t>Synthesis of </a:t>
            </a:r>
            <a:r>
              <a:rPr lang="en-US" altLang="es-AR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Radioswitch</a:t>
            </a:r>
            <a:r>
              <a:rPr lang="en-US" altLang="es-AR" sz="3200" b="1" dirty="0">
                <a:latin typeface="Verdana" panose="020B0604030504040204" pitchFamily="34" charset="0"/>
                <a:ea typeface="Verdana" panose="020B0604030504040204" pitchFamily="34" charset="0"/>
              </a:rPr>
              <a:t> Molecules</a:t>
            </a:r>
            <a:endParaRPr lang="en-US" altLang="es-A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1" name="CuadroTexto 21">
            <a:extLst>
              <a:ext uri="{FF2B5EF4-FFF2-40B4-BE49-F238E27FC236}">
                <a16:creationId xmlns:a16="http://schemas.microsoft.com/office/drawing/2014/main" id="{51F796B7-8AA2-7F72-2300-C91C0E5BC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680" y="21473889"/>
            <a:ext cx="93363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s-AR" sz="3200" b="1" dirty="0">
                <a:latin typeface="Verdana" panose="020B0604030504040204" pitchFamily="34" charset="0"/>
                <a:ea typeface="Verdana" panose="020B0604030504040204" pitchFamily="34" charset="0"/>
              </a:rPr>
              <a:t>Micelle Formation Characterized by DLS</a:t>
            </a:r>
            <a:endParaRPr lang="en-US" altLang="es-A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3" name="CuadroTexto 21">
            <a:extLst>
              <a:ext uri="{FF2B5EF4-FFF2-40B4-BE49-F238E27FC236}">
                <a16:creationId xmlns:a16="http://schemas.microsoft.com/office/drawing/2014/main" id="{B6FE094C-25CA-74AD-1C97-C4D937467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212" y="31483001"/>
            <a:ext cx="93363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s-AR" sz="3200" b="1" dirty="0">
                <a:latin typeface="Verdana" panose="020B0604030504040204" pitchFamily="34" charset="0"/>
                <a:ea typeface="Verdana" panose="020B0604030504040204" pitchFamily="34" charset="0"/>
              </a:rPr>
              <a:t>Light-Induced Isomerization</a:t>
            </a:r>
          </a:p>
        </p:txBody>
      </p:sp>
      <p:graphicFrame>
        <p:nvGraphicFramePr>
          <p:cNvPr id="59" name="Objeto 58">
            <a:extLst>
              <a:ext uri="{FF2B5EF4-FFF2-40B4-BE49-F238E27FC236}">
                <a16:creationId xmlns:a16="http://schemas.microsoft.com/office/drawing/2014/main" id="{4E051533-F198-2D07-7D8A-5D3A4A9E32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804433"/>
              </p:ext>
            </p:extLst>
          </p:nvPr>
        </p:nvGraphicFramePr>
        <p:xfrm>
          <a:off x="9896256" y="31923928"/>
          <a:ext cx="8906894" cy="6758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5.0 Graph" r:id="rId12" imgW="5370539" imgH="4075277" progId="SigmaPlotGraphicObject.15">
                  <p:embed/>
                </p:oleObj>
              </mc:Choice>
              <mc:Fallback>
                <p:oleObj name="SPW 15.0 Graph" r:id="rId12" imgW="5370539" imgH="4075277" progId="SigmaPlotGraphicObject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896256" y="31923928"/>
                        <a:ext cx="8906894" cy="6758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to 59">
            <a:extLst>
              <a:ext uri="{FF2B5EF4-FFF2-40B4-BE49-F238E27FC236}">
                <a16:creationId xmlns:a16="http://schemas.microsoft.com/office/drawing/2014/main" id="{2679E1AB-CA17-D411-D9C3-0A4B7B1A66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671004"/>
              </p:ext>
            </p:extLst>
          </p:nvPr>
        </p:nvGraphicFramePr>
        <p:xfrm>
          <a:off x="607824" y="31947787"/>
          <a:ext cx="8701879" cy="6602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5.0 Graph" r:id="rId14" imgW="5370539" imgH="4075277" progId="SigmaPlotGraphicObject.15">
                  <p:embed/>
                </p:oleObj>
              </mc:Choice>
              <mc:Fallback>
                <p:oleObj name="SPW 15.0 Graph" r:id="rId14" imgW="5370539" imgH="4075277" progId="SigmaPlotGraphicObject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07824" y="31947787"/>
                        <a:ext cx="8701879" cy="6602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CuadroTexto 21">
            <a:extLst>
              <a:ext uri="{FF2B5EF4-FFF2-40B4-BE49-F238E27FC236}">
                <a16:creationId xmlns:a16="http://schemas.microsoft.com/office/drawing/2014/main" id="{887B38CB-FE2F-D8D6-7BED-75A6A72EB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9768" y="31483001"/>
            <a:ext cx="93363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s-AR" sz="3200" b="1" dirty="0">
                <a:latin typeface="Verdana" panose="020B0604030504040204" pitchFamily="34" charset="0"/>
                <a:ea typeface="Verdana" panose="020B0604030504040204" pitchFamily="34" charset="0"/>
              </a:rPr>
              <a:t> Thermal Back-Isomerization</a:t>
            </a:r>
          </a:p>
        </p:txBody>
      </p:sp>
      <p:sp>
        <p:nvSpPr>
          <p:cNvPr id="64" name="CuadroTexto 21">
            <a:extLst>
              <a:ext uri="{FF2B5EF4-FFF2-40B4-BE49-F238E27FC236}">
                <a16:creationId xmlns:a16="http://schemas.microsoft.com/office/drawing/2014/main" id="{92230AD8-178B-06B6-321B-7F946FD7C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5097" y="21401881"/>
            <a:ext cx="107622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s-AR" sz="3200" b="1" dirty="0">
                <a:latin typeface="Verdana" panose="020B0604030504040204" pitchFamily="34" charset="0"/>
                <a:ea typeface="Verdana" panose="020B0604030504040204" pitchFamily="34" charset="0"/>
              </a:rPr>
              <a:t>NMRD Profile and </a:t>
            </a:r>
            <a:r>
              <a:rPr lang="en-US" altLang="es-AR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Relaxivity</a:t>
            </a:r>
            <a:r>
              <a:rPr lang="en-US" altLang="es-AR" sz="3200" b="1" dirty="0">
                <a:latin typeface="Verdana" panose="020B0604030504040204" pitchFamily="34" charset="0"/>
                <a:ea typeface="Verdana" panose="020B0604030504040204" pitchFamily="34" charset="0"/>
              </a:rPr>
              <a:t> Enhancement</a:t>
            </a:r>
            <a:endParaRPr lang="en-US" altLang="es-A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6" name="Rectangle : coins arrondis 105">
            <a:extLst>
              <a:ext uri="{FF2B5EF4-FFF2-40B4-BE49-F238E27FC236}">
                <a16:creationId xmlns:a16="http://schemas.microsoft.com/office/drawing/2014/main" id="{C1E05AFA-A925-01FB-2E84-7C0EF598E16D}"/>
              </a:ext>
            </a:extLst>
          </p:cNvPr>
          <p:cNvSpPr/>
          <p:nvPr/>
        </p:nvSpPr>
        <p:spPr>
          <a:xfrm>
            <a:off x="881379" y="39074287"/>
            <a:ext cx="4509735" cy="78645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fr-BE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Conclusion</a:t>
            </a:r>
          </a:p>
        </p:txBody>
      </p:sp>
      <p:sp>
        <p:nvSpPr>
          <p:cNvPr id="79" name="CuadroTexto 21">
            <a:extLst>
              <a:ext uri="{FF2B5EF4-FFF2-40B4-BE49-F238E27FC236}">
                <a16:creationId xmlns:a16="http://schemas.microsoft.com/office/drawing/2014/main" id="{DCDE8F02-93B5-EB66-BFCB-0A9EBDE24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3110" y="21392405"/>
            <a:ext cx="127207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s-AR" sz="3200" b="1" dirty="0">
                <a:latin typeface="Verdana" panose="020B0604030504040204" pitchFamily="34" charset="0"/>
                <a:ea typeface="Verdana" panose="020B0604030504040204" pitchFamily="34" charset="0"/>
              </a:rPr>
              <a:t>Determination of CMC</a:t>
            </a:r>
          </a:p>
        </p:txBody>
      </p:sp>
      <p:pic>
        <p:nvPicPr>
          <p:cNvPr id="82" name="Imagen 81">
            <a:extLst>
              <a:ext uri="{FF2B5EF4-FFF2-40B4-BE49-F238E27FC236}">
                <a16:creationId xmlns:a16="http://schemas.microsoft.com/office/drawing/2014/main" id="{EE0D9BE6-D707-8621-FB6B-39F64DFA16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278" y="6581117"/>
            <a:ext cx="17608712" cy="4221619"/>
          </a:xfrm>
          <a:prstGeom prst="rect">
            <a:avLst/>
          </a:prstGeom>
          <a:ln>
            <a:noFill/>
          </a:ln>
        </p:spPr>
      </p:pic>
      <p:sp>
        <p:nvSpPr>
          <p:cNvPr id="84" name="CuadroTexto 83">
            <a:extLst>
              <a:ext uri="{FF2B5EF4-FFF2-40B4-BE49-F238E27FC236}">
                <a16:creationId xmlns:a16="http://schemas.microsoft.com/office/drawing/2014/main" id="{302E5BF3-A912-ABA2-50E8-2FDE853FAA98}"/>
              </a:ext>
            </a:extLst>
          </p:cNvPr>
          <p:cNvSpPr txBox="1"/>
          <p:nvPr/>
        </p:nvSpPr>
        <p:spPr>
          <a:xfrm>
            <a:off x="12161190" y="11200274"/>
            <a:ext cx="17331874" cy="1118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Aft>
                <a:spcPts val="800"/>
              </a:spcAft>
            </a:pPr>
            <a:r>
              <a:rPr lang="en-US" sz="20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Figure 1</a:t>
            </a:r>
            <a:r>
              <a:rPr lang="en-US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Schematic representation of an Azo-DOTA compound comprising (</a:t>
            </a:r>
            <a:r>
              <a:rPr lang="en-US" sz="2000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en-US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 an ionizing radiation (IR)-responsive Gd chelate (red), (ii) a light-sensitive azobenzene </a:t>
            </a:r>
            <a:r>
              <a:rPr lang="en-US" sz="2000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photoswitch</a:t>
            </a:r>
            <a:r>
              <a:rPr lang="en-US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(blue), and (iii) variable hydrophobic chains (green, R). The diagram also illustrates micelle self-assembly and its disruption upon UV or X-ray exposure via azobenzene isomerization, triggering drug release.</a:t>
            </a:r>
            <a:endParaRPr lang="es-AR" sz="20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CuadroTexto 3">
            <a:extLst>
              <a:ext uri="{FF2B5EF4-FFF2-40B4-BE49-F238E27FC236}">
                <a16:creationId xmlns:a16="http://schemas.microsoft.com/office/drawing/2014/main" id="{F7C9D45D-18A5-CA18-4153-2ECB8B474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8720" y="33650115"/>
            <a:ext cx="93363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s-AR" sz="2800" dirty="0">
                <a:latin typeface="Verdana" panose="020B0604030504040204" pitchFamily="34" charset="0"/>
                <a:ea typeface="Verdana" panose="020B0604030504040204" pitchFamily="34" charset="0"/>
              </a:rPr>
              <a:t>Azobenzene-(Gd)-DOTA compound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underwent efficient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trans-to-cis isomerization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upon UV irradiation, monitored by UV–Vis spectroscopy.</a:t>
            </a:r>
          </a:p>
          <a:p>
            <a:pPr algn="just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After reaching the </a:t>
            </a:r>
            <a:r>
              <a:rPr lang="en-US" sz="2800" b="1" dirty="0" err="1">
                <a:latin typeface="Verdana" panose="020B0604030504040204" pitchFamily="34" charset="0"/>
                <a:ea typeface="Verdana" panose="020B0604030504040204" pitchFamily="34" charset="0"/>
              </a:rPr>
              <a:t>photostationary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 state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(PSS), thermal back-isomerization at 37°C followed a one-phase exponential model, with a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cis-isomer half-life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of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29 minutes.</a:t>
            </a:r>
          </a:p>
          <a:p>
            <a:pPr algn="just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These results confirm the reversible and controllable behavior of the 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radioswitch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s-AR" altLang="es-A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8" name="CuadroTexto 3">
            <a:extLst>
              <a:ext uri="{FF2B5EF4-FFF2-40B4-BE49-F238E27FC236}">
                <a16:creationId xmlns:a16="http://schemas.microsoft.com/office/drawing/2014/main" id="{363CD6DE-839D-D913-271A-5AA933A83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09" y="40137113"/>
            <a:ext cx="1422826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s-AR" sz="3000" dirty="0" err="1">
                <a:latin typeface="Verdana" panose="020B0604030504040204" pitchFamily="34" charset="0"/>
                <a:ea typeface="Verdana" panose="020B0604030504040204" pitchFamily="34" charset="0"/>
              </a:rPr>
              <a:t>Radioswitch</a:t>
            </a:r>
            <a:r>
              <a:rPr lang="en-US" altLang="es-AR" sz="3000" dirty="0">
                <a:latin typeface="Verdana" panose="020B0604030504040204" pitchFamily="34" charset="0"/>
                <a:ea typeface="Verdana" panose="020B0604030504040204" pitchFamily="34" charset="0"/>
              </a:rPr>
              <a:t> molecule was successfully synthesized and characterized. It forms stable micelles in aqueous media, responds to light and ionizing radiation via reversible isomerization, and enhances MRI </a:t>
            </a:r>
            <a:r>
              <a:rPr lang="en-US" altLang="es-AR" sz="3000" dirty="0" err="1">
                <a:latin typeface="Verdana" panose="020B0604030504040204" pitchFamily="34" charset="0"/>
                <a:ea typeface="Verdana" panose="020B0604030504040204" pitchFamily="34" charset="0"/>
              </a:rPr>
              <a:t>relaxivity</a:t>
            </a:r>
            <a:r>
              <a:rPr lang="en-US" altLang="es-AR" sz="3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r>
              <a:rPr lang="en-US" altLang="es-AR" sz="3000" dirty="0">
                <a:latin typeface="Verdana" panose="020B0604030504040204" pitchFamily="34" charset="0"/>
                <a:ea typeface="Verdana" panose="020B0604030504040204" pitchFamily="34" charset="0"/>
              </a:rPr>
              <a:t>These features support its potential as a dual-function system for stimuli-responsive drug delivery and MRI monitoring.</a:t>
            </a:r>
            <a:endParaRPr lang="es-AR" altLang="es-AR" sz="3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ECAFD0FF-8B00-6445-7350-C24F0A5E4537}"/>
              </a:ext>
            </a:extLst>
          </p:cNvPr>
          <p:cNvSpPr txBox="1"/>
          <p:nvPr/>
        </p:nvSpPr>
        <p:spPr>
          <a:xfrm>
            <a:off x="15255583" y="39684308"/>
            <a:ext cx="142282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alt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References: 1- </a:t>
            </a:r>
            <a:r>
              <a:rPr lang="en-GB" alt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A. </a:t>
            </a:r>
            <a:r>
              <a:rPr lang="en-GB" altLang="en-US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Guesdon-Vennerie</a:t>
            </a:r>
            <a:r>
              <a:rPr lang="en-GB" alt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, P. Couvreur, F. Ali et al. Nat Commun, 2022, 13, 4102.</a:t>
            </a:r>
          </a:p>
          <a:p>
            <a:pPr algn="just"/>
            <a:r>
              <a:rPr lang="en-GB" alt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Acknowledgments</a:t>
            </a:r>
            <a:r>
              <a:rPr lang="en-GB" alt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: this work was performed with the financial support of the </a:t>
            </a:r>
            <a:r>
              <a:rPr lang="fr-FR" alt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F.R.S.-FNRS – </a:t>
            </a:r>
            <a:r>
              <a:rPr lang="fr-FR" altLang="en-US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Télévie</a:t>
            </a:r>
            <a:r>
              <a:rPr lang="en-GB" alt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endParaRPr lang="en-GB" alt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alt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MelisaEsther.GONZALEZ@umons.ac.be</a:t>
            </a:r>
          </a:p>
        </p:txBody>
      </p:sp>
      <p:sp>
        <p:nvSpPr>
          <p:cNvPr id="112" name="Rectángulo: esquinas redondeadas 111">
            <a:extLst>
              <a:ext uri="{FF2B5EF4-FFF2-40B4-BE49-F238E27FC236}">
                <a16:creationId xmlns:a16="http://schemas.microsoft.com/office/drawing/2014/main" id="{FBA52060-D788-58B0-BB25-962F067DBA17}"/>
              </a:ext>
            </a:extLst>
          </p:cNvPr>
          <p:cNvSpPr/>
          <p:nvPr/>
        </p:nvSpPr>
        <p:spPr>
          <a:xfrm>
            <a:off x="593380" y="12688913"/>
            <a:ext cx="5149165" cy="1075663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3" name="Rectangle : coins arrondis 105">
            <a:extLst>
              <a:ext uri="{FF2B5EF4-FFF2-40B4-BE49-F238E27FC236}">
                <a16:creationId xmlns:a16="http://schemas.microsoft.com/office/drawing/2014/main" id="{9B54EAF2-37A9-953F-B0AD-E8A492A132BB}"/>
              </a:ext>
            </a:extLst>
          </p:cNvPr>
          <p:cNvSpPr/>
          <p:nvPr/>
        </p:nvSpPr>
        <p:spPr>
          <a:xfrm>
            <a:off x="1415167" y="12907697"/>
            <a:ext cx="3651941" cy="60868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fr-BE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RESULTS</a:t>
            </a:r>
            <a:endParaRPr lang="en-GB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6" name="Rectángulo: esquinas redondeadas 115">
            <a:extLst>
              <a:ext uri="{FF2B5EF4-FFF2-40B4-BE49-F238E27FC236}">
                <a16:creationId xmlns:a16="http://schemas.microsoft.com/office/drawing/2014/main" id="{24F8DC3E-B345-39E4-EE6A-CA6A9F60E1C1}"/>
              </a:ext>
            </a:extLst>
          </p:cNvPr>
          <p:cNvSpPr/>
          <p:nvPr/>
        </p:nvSpPr>
        <p:spPr>
          <a:xfrm>
            <a:off x="15137606" y="39331873"/>
            <a:ext cx="14761639" cy="3336816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1618700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odèle par défa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52846</TotalTime>
  <Words>496</Words>
  <Application>Microsoft Office PowerPoint</Application>
  <PresentationFormat>Personalizado</PresentationFormat>
  <Paragraphs>27</Paragraphs>
  <Slides>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Verdana</vt:lpstr>
      <vt:lpstr>Modèle par défaut</vt:lpstr>
      <vt:lpstr>SigmaPlot 15.0 Graph</vt:lpstr>
      <vt:lpstr>CS ChemDraw 64-bit Drawing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Isabelle Gabric</dc:creator>
  <cp:lastModifiedBy>Melisa Esther GONZALEZ</cp:lastModifiedBy>
  <cp:revision>904</cp:revision>
  <cp:lastPrinted>2012-03-29T07:24:46Z</cp:lastPrinted>
  <dcterms:created xsi:type="dcterms:W3CDTF">2010-03-21T21:09:24Z</dcterms:created>
  <dcterms:modified xsi:type="dcterms:W3CDTF">2025-05-19T09:05:56Z</dcterms:modified>
</cp:coreProperties>
</file>